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ulled Wine Season" charset="1" panose="00000000000000000000"/>
      <p:regular r:id="rId15"/>
    </p:embeddedFont>
    <p:embeddedFont>
      <p:font typeface="Bree Serif" charset="1" panose="0200050304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5968829"/>
            <a:ext cx="7013973" cy="58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4600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Desafios y Soluciones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0100" y="4699130"/>
            <a:ext cx="11899129" cy="112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7"/>
              </a:lnSpc>
            </a:pPr>
            <a:r>
              <a:rPr lang="en-US" sz="8691" spc="34">
                <a:solidFill>
                  <a:srgbClr val="004AAD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Cambio climático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53220" y="2876113"/>
            <a:ext cx="8534780" cy="7499938"/>
          </a:xfrm>
          <a:custGeom>
            <a:avLst/>
            <a:gdLst/>
            <a:ahLst/>
            <a:cxnLst/>
            <a:rect r="r" b="b" t="t" l="l"/>
            <a:pathLst>
              <a:path h="7499938" w="8534780">
                <a:moveTo>
                  <a:pt x="0" y="0"/>
                </a:moveTo>
                <a:lnTo>
                  <a:pt x="8534780" y="0"/>
                </a:lnTo>
                <a:lnTo>
                  <a:pt x="8534780" y="7499938"/>
                </a:lnTo>
                <a:lnTo>
                  <a:pt x="0" y="749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100" y="758695"/>
            <a:ext cx="2898905" cy="2898905"/>
          </a:xfrm>
          <a:custGeom>
            <a:avLst/>
            <a:gdLst/>
            <a:ahLst/>
            <a:cxnLst/>
            <a:rect r="r" b="b" t="t" l="l"/>
            <a:pathLst>
              <a:path h="2898905" w="2898905">
                <a:moveTo>
                  <a:pt x="0" y="0"/>
                </a:moveTo>
                <a:lnTo>
                  <a:pt x="2898905" y="0"/>
                </a:lnTo>
                <a:lnTo>
                  <a:pt x="2898905" y="2898905"/>
                </a:lnTo>
                <a:lnTo>
                  <a:pt x="0" y="28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0100" y="7280131"/>
            <a:ext cx="7013973" cy="85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850" indent="-377925" lvl="1">
              <a:lnSpc>
                <a:spcPts val="33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Ana carolina Villota Benavides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100" y="8229485"/>
            <a:ext cx="7013973" cy="43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850" indent="-377925" lvl="1">
              <a:lnSpc>
                <a:spcPts val="33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Angela Maria Orozco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1699" y="2173417"/>
            <a:ext cx="6837601" cy="5940166"/>
          </a:xfrm>
          <a:custGeom>
            <a:avLst/>
            <a:gdLst/>
            <a:ahLst/>
            <a:cxnLst/>
            <a:rect r="r" b="b" t="t" l="l"/>
            <a:pathLst>
              <a:path h="5940166" w="6837601">
                <a:moveTo>
                  <a:pt x="0" y="0"/>
                </a:moveTo>
                <a:lnTo>
                  <a:pt x="6837601" y="0"/>
                </a:lnTo>
                <a:lnTo>
                  <a:pt x="6837601" y="5940166"/>
                </a:lnTo>
                <a:lnTo>
                  <a:pt x="0" y="5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70588"/>
            <a:ext cx="8505281" cy="457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Alteraciones a largo plazo en las temperaturas y patrones climáticos debido a actividades humanas. La quema de combustibles fósiles y la deforestación son las principales causas.</a:t>
            </a:r>
          </a:p>
          <a:p>
            <a:pPr algn="just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94652"/>
            <a:ext cx="9430810" cy="194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5"/>
              </a:lnSpc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¿Qué es el cambio climático?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65544"/>
            <a:ext cx="10557497" cy="588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Quema de combustibles fósiles: Transporte, industria y generación de energía.</a:t>
            </a:r>
          </a:p>
          <a:p>
            <a:pPr algn="l" marL="798826" indent="-399413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Deforestación: Pérdida de bosques que capturan CO₂.</a:t>
            </a:r>
          </a:p>
          <a:p>
            <a:pPr algn="l" marL="798826" indent="-399413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Agricultura y ganadería: Emisión de metano y óxido nitroso.</a:t>
            </a:r>
          </a:p>
          <a:p>
            <a:pPr algn="l" marL="798826" indent="-399413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Procesos industriales: Producción de cemento y otros materiales.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83846" y="1508734"/>
            <a:ext cx="2575304" cy="1741549"/>
          </a:xfrm>
          <a:custGeom>
            <a:avLst/>
            <a:gdLst/>
            <a:ahLst/>
            <a:cxnLst/>
            <a:rect r="r" b="b" t="t" l="l"/>
            <a:pathLst>
              <a:path h="1741549" w="2575304">
                <a:moveTo>
                  <a:pt x="0" y="0"/>
                </a:moveTo>
                <a:lnTo>
                  <a:pt x="2575304" y="0"/>
                </a:lnTo>
                <a:lnTo>
                  <a:pt x="2575304" y="1741549"/>
                </a:lnTo>
                <a:lnTo>
                  <a:pt x="0" y="17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5882" y="3400373"/>
            <a:ext cx="1871232" cy="2310163"/>
          </a:xfrm>
          <a:custGeom>
            <a:avLst/>
            <a:gdLst/>
            <a:ahLst/>
            <a:cxnLst/>
            <a:rect r="r" b="b" t="t" l="l"/>
            <a:pathLst>
              <a:path h="2310163" w="1871232">
                <a:moveTo>
                  <a:pt x="0" y="0"/>
                </a:moveTo>
                <a:lnTo>
                  <a:pt x="1871232" y="0"/>
                </a:lnTo>
                <a:lnTo>
                  <a:pt x="1871232" y="2310163"/>
                </a:lnTo>
                <a:lnTo>
                  <a:pt x="0" y="2310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5685" y="5860626"/>
            <a:ext cx="4071625" cy="1984917"/>
          </a:xfrm>
          <a:custGeom>
            <a:avLst/>
            <a:gdLst/>
            <a:ahLst/>
            <a:cxnLst/>
            <a:rect r="r" b="b" t="t" l="l"/>
            <a:pathLst>
              <a:path h="1984917" w="4071625">
                <a:moveTo>
                  <a:pt x="0" y="0"/>
                </a:moveTo>
                <a:lnTo>
                  <a:pt x="4071626" y="0"/>
                </a:lnTo>
                <a:lnTo>
                  <a:pt x="4071626" y="1984917"/>
                </a:lnTo>
                <a:lnTo>
                  <a:pt x="0" y="1984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9832" y="7997943"/>
            <a:ext cx="3503332" cy="1770775"/>
          </a:xfrm>
          <a:custGeom>
            <a:avLst/>
            <a:gdLst/>
            <a:ahLst/>
            <a:cxnLst/>
            <a:rect r="r" b="b" t="t" l="l"/>
            <a:pathLst>
              <a:path h="1770775" w="3503332">
                <a:moveTo>
                  <a:pt x="0" y="0"/>
                </a:moveTo>
                <a:lnTo>
                  <a:pt x="3503332" y="0"/>
                </a:lnTo>
                <a:lnTo>
                  <a:pt x="3503332" y="1770775"/>
                </a:lnTo>
                <a:lnTo>
                  <a:pt x="0" y="1770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50605"/>
            <a:ext cx="10945285" cy="9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Causas del cambio climático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4018" y="2359713"/>
            <a:ext cx="5576174" cy="6898587"/>
          </a:xfrm>
          <a:custGeom>
            <a:avLst/>
            <a:gdLst/>
            <a:ahLst/>
            <a:cxnLst/>
            <a:rect r="r" b="b" t="t" l="l"/>
            <a:pathLst>
              <a:path h="6898587" w="5576174">
                <a:moveTo>
                  <a:pt x="0" y="0"/>
                </a:moveTo>
                <a:lnTo>
                  <a:pt x="5576174" y="0"/>
                </a:lnTo>
                <a:lnTo>
                  <a:pt x="5576174" y="6898587"/>
                </a:lnTo>
                <a:lnTo>
                  <a:pt x="0" y="689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1446" y="3064106"/>
            <a:ext cx="10205003" cy="638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963" indent="-358982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Fenómenos extremos: Huracanes, sequías e inundaciones más frecuentes.</a:t>
            </a:r>
          </a:p>
          <a:p>
            <a:pPr algn="l" marL="717963" indent="-358982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Pérdida de biodiversidad: Migraciones y extinciones masivas.</a:t>
            </a:r>
          </a:p>
          <a:p>
            <a:pPr algn="l" marL="717963" indent="-358982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Acidificación de los océanos: Impacto en corales y organismos marinos.</a:t>
            </a:r>
          </a:p>
          <a:p>
            <a:pPr algn="l" marL="717963" indent="-358982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Aumento del nivel del mar: Amenaza para zonas costeras.</a:t>
            </a:r>
          </a:p>
          <a:p>
            <a:pPr algn="l" marL="717963" indent="-358982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Imagen: Antes y después de una zona afectada por un huracán</a:t>
            </a:r>
          </a:p>
          <a:p>
            <a:pPr algn="l">
              <a:lnSpc>
                <a:spcPts val="465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0605"/>
            <a:ext cx="10945285" cy="9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Efectos del cambio climático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61531" y="2825969"/>
            <a:ext cx="5578037" cy="5578037"/>
          </a:xfrm>
          <a:custGeom>
            <a:avLst/>
            <a:gdLst/>
            <a:ahLst/>
            <a:cxnLst/>
            <a:rect r="r" b="b" t="t" l="l"/>
            <a:pathLst>
              <a:path h="5578037" w="5578037">
                <a:moveTo>
                  <a:pt x="0" y="0"/>
                </a:moveTo>
                <a:lnTo>
                  <a:pt x="5578038" y="0"/>
                </a:lnTo>
                <a:lnTo>
                  <a:pt x="5578038" y="5578037"/>
                </a:lnTo>
                <a:lnTo>
                  <a:pt x="0" y="557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7041" y="4413874"/>
            <a:ext cx="9330268" cy="325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Alteración de hábitats naturales.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Migración de especies en búsqueda de condiciones climáticas adecuadas.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Impacto en cadenas alimenticias.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30328" y="2889156"/>
            <a:ext cx="10459510" cy="91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5"/>
              </a:lnSpc>
              <a:spcBef>
                <a:spcPct val="0"/>
              </a:spcBef>
            </a:pPr>
            <a:r>
              <a:rPr lang="en-US" sz="54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Efectos en los ecosistemas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1787" y="8556406"/>
            <a:ext cx="517752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generada por canva con 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35426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8675" y="3480424"/>
            <a:ext cx="10406751" cy="486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Transición energética: Energías renovables (solar, eólica).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Acuerdos internacionales: Ej. Acuerdo de París para limitar el calentamiento a menos de 2 °C.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Reforestación: Restaurar bosques para capturar carbono.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Tecnología verde: Captura y almacenamiento de carbono.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37116"/>
            <a:ext cx="7835001" cy="9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Soluciones globales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5694" y="8297534"/>
            <a:ext cx="517752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generada por canva con 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35426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8675" y="3470899"/>
            <a:ext cx="9835251" cy="499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Uso eficiente de la energía en el hogar (LED, electrodomésticos eficientes).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Transporte sostenible: Bicicletas, transporte público o vehículos eléctricos.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Cambios en la dieta: Reducir el consumo de carne.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Reducción y reciclaje de residuos.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37116"/>
            <a:ext cx="8806551" cy="9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Soluciones individuales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5694" y="8297534"/>
            <a:ext cx="517752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generada por canva con 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3119" y="4538969"/>
            <a:ext cx="4550837" cy="4550837"/>
          </a:xfrm>
          <a:custGeom>
            <a:avLst/>
            <a:gdLst/>
            <a:ahLst/>
            <a:cxnLst/>
            <a:rect r="r" b="b" t="t" l="l"/>
            <a:pathLst>
              <a:path h="4550837" w="4550837">
                <a:moveTo>
                  <a:pt x="0" y="0"/>
                </a:moveTo>
                <a:lnTo>
                  <a:pt x="4550837" y="0"/>
                </a:lnTo>
                <a:lnTo>
                  <a:pt x="4550837" y="4550837"/>
                </a:lnTo>
                <a:lnTo>
                  <a:pt x="0" y="455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6894" y="4538969"/>
            <a:ext cx="4550837" cy="4550837"/>
          </a:xfrm>
          <a:custGeom>
            <a:avLst/>
            <a:gdLst/>
            <a:ahLst/>
            <a:cxnLst/>
            <a:rect r="r" b="b" t="t" l="l"/>
            <a:pathLst>
              <a:path h="4550837" w="4550837">
                <a:moveTo>
                  <a:pt x="0" y="0"/>
                </a:moveTo>
                <a:lnTo>
                  <a:pt x="4550837" y="0"/>
                </a:lnTo>
                <a:lnTo>
                  <a:pt x="4550837" y="4550837"/>
                </a:lnTo>
                <a:lnTo>
                  <a:pt x="0" y="4550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2950" y="1918324"/>
            <a:ext cx="16516350" cy="262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El cambio climático es un desafío global que requiere acción inmediata.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Las soluciones están a nuestro alcance si trabajamos juntos.</a:t>
            </a:r>
          </a:p>
          <a:p>
            <a:pPr algn="l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Cada pequeño esfuerzo individual suma al cambio global.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40725" y="694066"/>
            <a:ext cx="8806551" cy="9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conclusiones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9309" y="9213631"/>
            <a:ext cx="4949906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propuesta por chatGPT y generada con Canva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7359" y="9213631"/>
            <a:ext cx="494990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 generada con Canva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00" y="3295249"/>
            <a:ext cx="8084421" cy="6164371"/>
          </a:xfrm>
          <a:custGeom>
            <a:avLst/>
            <a:gdLst/>
            <a:ahLst/>
            <a:cxnLst/>
            <a:rect r="r" b="b" t="t" l="l"/>
            <a:pathLst>
              <a:path h="6164371" w="8084421">
                <a:moveTo>
                  <a:pt x="0" y="0"/>
                </a:moveTo>
                <a:lnTo>
                  <a:pt x="8084420" y="0"/>
                </a:lnTo>
                <a:lnTo>
                  <a:pt x="8084420" y="6164371"/>
                </a:lnTo>
                <a:lnTo>
                  <a:pt x="0" y="616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2671" y="521805"/>
            <a:ext cx="8462579" cy="3797582"/>
          </a:xfrm>
          <a:custGeom>
            <a:avLst/>
            <a:gdLst/>
            <a:ahLst/>
            <a:cxnLst/>
            <a:rect r="r" b="b" t="t" l="l"/>
            <a:pathLst>
              <a:path h="3797582" w="8462579">
                <a:moveTo>
                  <a:pt x="0" y="0"/>
                </a:moveTo>
                <a:lnTo>
                  <a:pt x="8462578" y="0"/>
                </a:lnTo>
                <a:lnTo>
                  <a:pt x="8462578" y="3797582"/>
                </a:lnTo>
                <a:lnTo>
                  <a:pt x="0" y="3797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1144" y="4484980"/>
            <a:ext cx="5143500" cy="4773320"/>
          </a:xfrm>
          <a:custGeom>
            <a:avLst/>
            <a:gdLst/>
            <a:ahLst/>
            <a:cxnLst/>
            <a:rect r="r" b="b" t="t" l="l"/>
            <a:pathLst>
              <a:path h="4773320" w="5143500">
                <a:moveTo>
                  <a:pt x="0" y="0"/>
                </a:moveTo>
                <a:lnTo>
                  <a:pt x="5143500" y="0"/>
                </a:lnTo>
                <a:lnTo>
                  <a:pt x="5143500" y="4773320"/>
                </a:lnTo>
                <a:lnTo>
                  <a:pt x="0" y="477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7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8800" y="923925"/>
            <a:ext cx="7918000" cy="194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5"/>
              </a:lnSpc>
              <a:spcBef>
                <a:spcPct val="0"/>
              </a:spcBef>
            </a:pPr>
            <a:r>
              <a:rPr lang="en-US" sz="5604">
                <a:solidFill>
                  <a:srgbClr val="000000"/>
                </a:solidFill>
                <a:latin typeface="Mulled Wine Season"/>
                <a:ea typeface="Mulled Wine Season"/>
                <a:cs typeface="Mulled Wine Season"/>
                <a:sym typeface="Mulled Wine Season"/>
              </a:rPr>
              <a:t>¡Juntos podemos ser parte del cambio!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3269" y="6329810"/>
            <a:ext cx="3921206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imagen  generada con ChatGPT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DAGXFFc0rWk</dc:identifier>
  <dcterms:modified xsi:type="dcterms:W3CDTF">2011-08-01T06:04:30Z</dcterms:modified>
  <cp:revision>1</cp:revision>
  <dc:title>Cambio Climático  </dc:title>
</cp:coreProperties>
</file>